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8" r:id="rId2"/>
    <p:sldId id="290" r:id="rId3"/>
    <p:sldId id="292" r:id="rId4"/>
    <p:sldId id="293" r:id="rId5"/>
    <p:sldId id="294" r:id="rId6"/>
    <p:sldId id="296" r:id="rId7"/>
    <p:sldId id="297" r:id="rId8"/>
    <p:sldId id="298" r:id="rId9"/>
    <p:sldId id="299" r:id="rId10"/>
    <p:sldId id="300" r:id="rId11"/>
    <p:sldId id="301" r:id="rId12"/>
    <p:sldId id="302" r:id="rId13"/>
    <p:sldId id="303" r:id="rId14"/>
    <p:sldId id="304" r:id="rId15"/>
    <p:sldId id="29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3333CC"/>
    <a:srgbClr val="FF0066"/>
    <a:srgbClr val="FF00FF"/>
    <a:srgbClr val="6600FF"/>
    <a:srgbClr val="CC66FF"/>
    <a:srgbClr val="006600"/>
    <a:srgbClr val="00CC00"/>
    <a:srgbClr val="0099FF"/>
    <a:srgbClr val="B8F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4" d="100"/>
          <a:sy n="74" d="100"/>
        </p:scale>
        <p:origin x="576" y="72"/>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7" d="100"/>
          <a:sy n="57" d="100"/>
        </p:scale>
        <p:origin x="2832"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5B1284F-3A5C-4FAF-A435-74462183D5DD}" type="datetimeFigureOut">
              <a:rPr lang="en-US" smtClean="0"/>
              <a:t>29-Jul-18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78A526-855F-4832-B1D5-998C55BDCEF2}" type="slidenum">
              <a:rPr lang="en-US" smtClean="0"/>
              <a:t>‹#›</a:t>
            </a:fld>
            <a:endParaRPr lang="en-US"/>
          </a:p>
        </p:txBody>
      </p:sp>
    </p:spTree>
    <p:extLst>
      <p:ext uri="{BB962C8B-B14F-4D97-AF65-F5344CB8AC3E}">
        <p14:creationId xmlns:p14="http://schemas.microsoft.com/office/powerpoint/2010/main" val="28518565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10" name="Straight Connector 9"/>
          <p:cNvCxnSpPr/>
          <p:nvPr userDrawn="1"/>
        </p:nvCxnSpPr>
        <p:spPr>
          <a:xfrm>
            <a:off x="152400" y="990600"/>
            <a:ext cx="11863136" cy="0"/>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userDrawn="1"/>
        </p:nvSpPr>
        <p:spPr>
          <a:xfrm>
            <a:off x="457200" y="134203"/>
            <a:ext cx="10820400" cy="830997"/>
          </a:xfrm>
          <a:prstGeom prst="rect">
            <a:avLst/>
          </a:prstGeom>
          <a:noFill/>
        </p:spPr>
        <p:txBody>
          <a:bodyPr wrap="square" rtlCol="0">
            <a:spAutoFit/>
          </a:bodyPr>
          <a:lstStyle/>
          <a:p>
            <a:pPr algn="ctr"/>
            <a:r>
              <a:rPr lang="en-US" sz="24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TRƯỜNG</a:t>
            </a:r>
            <a:r>
              <a:rPr lang="en-US" sz="24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CAO ĐẲNG LÝ TỰ TRỌNG TP. HCM</a:t>
            </a:r>
          </a:p>
          <a:p>
            <a:pPr algn="ctr"/>
            <a:r>
              <a:rPr lang="en-US" sz="24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KHOA CÔNG NGHỆ CƠ KHÍ</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52400" y="6400800"/>
            <a:ext cx="11875836" cy="381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lumMod val="95000"/>
                  </a:schemeClr>
                </a:solidFill>
              </a:rPr>
              <a:t>CÁC</a:t>
            </a:r>
            <a:r>
              <a:rPr lang="en-US" sz="2000" b="1" baseline="0" dirty="0" smtClean="0">
                <a:solidFill>
                  <a:schemeClr val="bg1">
                    <a:lumMod val="95000"/>
                  </a:schemeClr>
                </a:solidFill>
              </a:rPr>
              <a:t> GIẢI PHÁP XÂY DỰNG NHÀ TRƯỜNG THÔNG MINH TRONG BỐI CẢNH CÁCH MẠNG 4.0</a:t>
            </a:r>
            <a:endParaRPr lang="en-US" sz="2000" b="1" dirty="0">
              <a:solidFill>
                <a:schemeClr val="bg1">
                  <a:lumMod val="95000"/>
                </a:schemeClr>
              </a:solidFill>
            </a:endParaRPr>
          </a:p>
        </p:txBody>
      </p:sp>
      <p:cxnSp>
        <p:nvCxnSpPr>
          <p:cNvPr id="10" name="Straight Connector 9"/>
          <p:cNvCxnSpPr/>
          <p:nvPr userDrawn="1"/>
        </p:nvCxnSpPr>
        <p:spPr>
          <a:xfrm>
            <a:off x="152400" y="990600"/>
            <a:ext cx="11863136" cy="0"/>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0" r:id="rId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www.google.com/url?sa=i&amp;rct=j&amp;q=&amp;esrc=s&amp;source=images&amp;cd=&amp;cad=rja&amp;uact=8&amp;ved=2ahUKEwjcz66VrofcAhUGkJQKHUxFDY4QjRx6BAgBEAU&amp;url=https://www.festo.com/group/en/cms/11903.htm&amp;psig=AOvVaw0yDiyKVCmVtZYV2PpQggy6&amp;ust=1530859427773507" TargetMode="Externa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233027" y="1752600"/>
            <a:ext cx="5577974" cy="2554545"/>
          </a:xfrm>
          <a:prstGeom prst="rect">
            <a:avLst/>
          </a:prstGeom>
          <a:noFill/>
        </p:spPr>
        <p:txBody>
          <a:bodyPr wrap="square" rtlCol="0">
            <a:spAutoFit/>
          </a:bodyPr>
          <a:lstStyle/>
          <a:p>
            <a:pPr algn="ctr"/>
            <a:r>
              <a:rPr lang="en-US" sz="3200" b="1" dirty="0" smtClean="0">
                <a:solidFill>
                  <a:srgbClr val="C00000"/>
                </a:solidFill>
                <a:latin typeface="Arial" panose="020B0604020202020204" pitchFamily="34" charset="0"/>
                <a:ea typeface="Tahoma" panose="020B0604030504040204" pitchFamily="34" charset="0"/>
                <a:cs typeface="Arial" panose="020B0604020202020204" pitchFamily="34" charset="0"/>
              </a:rPr>
              <a:t>CÁC GIẢI PHÁP XÂY DỰNG NHÀ TRƯỜNG THÔNG MINH TRONG BỐI CẢNH CUỘC CÁCH MẠNG CÔNG NGHIỆP 4.0</a:t>
            </a:r>
            <a:endParaRPr lang="en-US" sz="3200" b="1" dirty="0">
              <a:solidFill>
                <a:srgbClr val="C00000"/>
              </a:solidFill>
              <a:latin typeface="Arial" panose="020B0604020202020204" pitchFamily="34" charset="0"/>
              <a:ea typeface="Tahoma" panose="020B0604030504040204" pitchFamily="34" charset="0"/>
              <a:cs typeface="Arial" panose="020B0604020202020204" pitchFamily="34" charset="0"/>
            </a:endParaRPr>
          </a:p>
        </p:txBody>
      </p:sp>
      <p:sp>
        <p:nvSpPr>
          <p:cNvPr id="5" name="TextBox 4"/>
          <p:cNvSpPr txBox="1"/>
          <p:nvPr/>
        </p:nvSpPr>
        <p:spPr>
          <a:xfrm>
            <a:off x="6233026" y="4572000"/>
            <a:ext cx="5867400" cy="461665"/>
          </a:xfrm>
          <a:prstGeom prst="rect">
            <a:avLst/>
          </a:prstGeom>
          <a:noFill/>
        </p:spPr>
        <p:txBody>
          <a:bodyPr wrap="square" rtlCol="0">
            <a:spAutoFit/>
          </a:bodyPr>
          <a:lstStyle/>
          <a:p>
            <a:pPr algn="ctr"/>
            <a:r>
              <a:rPr lang="en-US" sz="2400" b="1" dirty="0" smtClean="0">
                <a:solidFill>
                  <a:srgbClr val="3333CC"/>
                </a:solidFill>
                <a:latin typeface="Arial" panose="020B0604020202020204" pitchFamily="34" charset="0"/>
                <a:ea typeface="Tahoma" panose="020B0604030504040204" pitchFamily="34" charset="0"/>
                <a:cs typeface="Arial" panose="020B0604020202020204" pitchFamily="34" charset="0"/>
              </a:rPr>
              <a:t>Người báo cáo: </a:t>
            </a:r>
            <a:r>
              <a:rPr lang="en-US" sz="2400" b="1" i="1" dirty="0" smtClean="0">
                <a:solidFill>
                  <a:srgbClr val="3333CC"/>
                </a:solidFill>
                <a:latin typeface="Arial" panose="020B0604020202020204" pitchFamily="34" charset="0"/>
                <a:ea typeface="Tahoma" panose="020B0604030504040204" pitchFamily="34" charset="0"/>
                <a:cs typeface="Arial" panose="020B0604020202020204" pitchFamily="34" charset="0"/>
              </a:rPr>
              <a:t>Chung Trần Thế Vinh</a:t>
            </a:r>
            <a:endParaRPr lang="en-US" sz="2400" b="1" i="1" dirty="0">
              <a:solidFill>
                <a:srgbClr val="3333CC"/>
              </a:solidFill>
              <a:latin typeface="Arial" panose="020B0604020202020204" pitchFamily="34" charset="0"/>
              <a:ea typeface="Tahoma" panose="020B0604030504040204" pitchFamily="34" charset="0"/>
              <a:cs typeface="Arial" panose="020B060402020202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1762259"/>
            <a:ext cx="5879856" cy="3429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00" y="1447800"/>
            <a:ext cx="4038600" cy="4401205"/>
          </a:xfrm>
          <a:prstGeom prst="rect">
            <a:avLst/>
          </a:prstGeom>
        </p:spPr>
        <p:txBody>
          <a:bodyPr wrap="square">
            <a:spAutoFit/>
          </a:bodyPr>
          <a:lstStyle/>
          <a:p>
            <a:pPr algn="just"/>
            <a:r>
              <a:rPr lang="en-US" sz="2800" dirty="0" smtClean="0">
                <a:latin typeface="Tahoma" panose="020B0604030504040204" pitchFamily="34" charset="0"/>
                <a:ea typeface="Tahoma" panose="020B0604030504040204" pitchFamily="34" charset="0"/>
                <a:cs typeface="Tahoma" panose="020B0604030504040204" pitchFamily="34" charset="0"/>
              </a:rPr>
              <a:t>- Cách </a:t>
            </a:r>
            <a:r>
              <a:rPr lang="en-US" sz="2800" dirty="0">
                <a:latin typeface="Tahoma" panose="020B0604030504040204" pitchFamily="34" charset="0"/>
                <a:ea typeface="Tahoma" panose="020B0604030504040204" pitchFamily="34" charset="0"/>
                <a:cs typeface="Tahoma" panose="020B0604030504040204" pitchFamily="34" charset="0"/>
              </a:rPr>
              <a:t>mạng 4.0 mang lại lợi thế to lớn cho các ngành công nghiệp, song song đó cũng làm ảnh hưởng nhiều hơn tới con người </a:t>
            </a:r>
            <a:endParaRPr lang="en-US" sz="2800" dirty="0" smtClean="0">
              <a:latin typeface="Tahoma" panose="020B0604030504040204" pitchFamily="34" charset="0"/>
              <a:ea typeface="Tahoma" panose="020B0604030504040204" pitchFamily="34" charset="0"/>
              <a:cs typeface="Tahoma" panose="020B0604030504040204" pitchFamily="34" charset="0"/>
            </a:endParaRPr>
          </a:p>
          <a:p>
            <a:pPr algn="just"/>
            <a:r>
              <a:rPr lang="en-US" sz="2800" dirty="0" smtClean="0">
                <a:latin typeface="Tahoma" panose="020B0604030504040204" pitchFamily="34" charset="0"/>
                <a:ea typeface="Tahoma" panose="020B0604030504040204" pitchFamily="34" charset="0"/>
                <a:cs typeface="Tahoma" panose="020B0604030504040204" pitchFamily="34" charset="0"/>
              </a:rPr>
              <a:t>- Máy </a:t>
            </a:r>
            <a:r>
              <a:rPr lang="en-US" sz="2800" dirty="0">
                <a:latin typeface="Tahoma" panose="020B0604030504040204" pitchFamily="34" charset="0"/>
                <a:ea typeface="Tahoma" panose="020B0604030504040204" pitchFamily="34" charset="0"/>
                <a:cs typeface="Tahoma" panose="020B0604030504040204" pitchFamily="34" charset="0"/>
              </a:rPr>
              <a:t>móc dần thay thế </a:t>
            </a:r>
            <a:r>
              <a:rPr lang="en-US" sz="2800" i="1" dirty="0">
                <a:solidFill>
                  <a:srgbClr val="FF0000"/>
                </a:solidFill>
                <a:latin typeface="Tahoma" panose="020B0604030504040204" pitchFamily="34" charset="0"/>
                <a:ea typeface="Tahoma" panose="020B0604030504040204" pitchFamily="34" charset="0"/>
                <a:cs typeface="Tahoma" panose="020B0604030504040204" pitchFamily="34" charset="0"/>
              </a:rPr>
              <a:t>vị trí </a:t>
            </a:r>
            <a:r>
              <a:rPr lang="en-US" sz="2800" dirty="0">
                <a:latin typeface="Tahoma" panose="020B0604030504040204" pitchFamily="34" charset="0"/>
                <a:ea typeface="Tahoma" panose="020B0604030504040204" pitchFamily="34" charset="0"/>
                <a:cs typeface="Tahoma" panose="020B0604030504040204" pitchFamily="34" charset="0"/>
              </a:rPr>
              <a:t>và </a:t>
            </a:r>
            <a:r>
              <a:rPr lang="en-US" sz="2800" i="1" dirty="0">
                <a:solidFill>
                  <a:srgbClr val="FF0000"/>
                </a:solidFill>
                <a:latin typeface="Tahoma" panose="020B0604030504040204" pitchFamily="34" charset="0"/>
                <a:ea typeface="Tahoma" panose="020B0604030504040204" pitchFamily="34" charset="0"/>
                <a:cs typeface="Tahoma" panose="020B0604030504040204" pitchFamily="34" charset="0"/>
              </a:rPr>
              <a:t>vai trò</a:t>
            </a:r>
            <a:r>
              <a:rPr lang="en-US" sz="2800" dirty="0">
                <a:latin typeface="Tahoma" panose="020B0604030504040204" pitchFamily="34" charset="0"/>
                <a:ea typeface="Tahoma" panose="020B0604030504040204" pitchFamily="34" charset="0"/>
                <a:cs typeface="Tahoma" panose="020B0604030504040204" pitchFamily="34" charset="0"/>
              </a:rPr>
              <a:t> của con người trong nhiều lĩnh vực. </a:t>
            </a:r>
          </a:p>
        </p:txBody>
      </p:sp>
      <p:pic>
        <p:nvPicPr>
          <p:cNvPr id="1026" name="Picture 2" descr="Káº¿t quáº£ hÃ¬nh áº£nh cho 4.0 indust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79" y="1857702"/>
            <a:ext cx="7371662"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290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67600" y="1538252"/>
            <a:ext cx="4267200" cy="4154984"/>
          </a:xfrm>
          <a:prstGeom prst="rect">
            <a:avLst/>
          </a:prstGeom>
        </p:spPr>
        <p:txBody>
          <a:bodyPr wrap="square">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 Thách </a:t>
            </a:r>
            <a:r>
              <a:rPr lang="en-US" sz="2400" dirty="0">
                <a:latin typeface="Tahoma" panose="020B0604030504040204" pitchFamily="34" charset="0"/>
                <a:ea typeface="Tahoma" panose="020B0604030504040204" pitchFamily="34" charset="0"/>
                <a:cs typeface="Tahoma" panose="020B0604030504040204" pitchFamily="34" charset="0"/>
              </a:rPr>
              <a:t>thức đặt ra là làm thế nào để có thể tiếp tục sử dụng tốt vai trò chủ đạo của con người trong bối cảnh đó. </a:t>
            </a:r>
            <a:endParaRPr lang="en-US" sz="2400" dirty="0" smtClean="0">
              <a:latin typeface="Tahoma" panose="020B0604030504040204" pitchFamily="34" charset="0"/>
              <a:ea typeface="Tahoma" panose="020B0604030504040204" pitchFamily="34" charset="0"/>
              <a:cs typeface="Tahoma" panose="020B0604030504040204" pitchFamily="34" charset="0"/>
            </a:endParaRPr>
          </a:p>
          <a:p>
            <a:pPr algn="just"/>
            <a:r>
              <a:rPr lang="en-US" sz="2400" dirty="0" smtClean="0">
                <a:latin typeface="Tahoma" panose="020B0604030504040204" pitchFamily="34" charset="0"/>
                <a:ea typeface="Tahoma" panose="020B0604030504040204" pitchFamily="34" charset="0"/>
                <a:cs typeface="Tahoma" panose="020B0604030504040204" pitchFamily="34" charset="0"/>
              </a:rPr>
              <a:t>- Việc </a:t>
            </a:r>
            <a:r>
              <a:rPr lang="en-US" sz="2400" dirty="0">
                <a:latin typeface="Tahoma" panose="020B0604030504040204" pitchFamily="34" charset="0"/>
                <a:ea typeface="Tahoma" panose="020B0604030504040204" pitchFamily="34" charset="0"/>
                <a:cs typeface="Tahoma" panose="020B0604030504040204" pitchFamily="34" charset="0"/>
              </a:rPr>
              <a:t>giảng dạy trong các trường dạy nghề cũng cần phải thay đổi theo xu hướng tiếp cận các công nghệ mới, tiên </a:t>
            </a:r>
            <a:r>
              <a:rPr lang="en-US" sz="2400" dirty="0" smtClean="0">
                <a:latin typeface="Tahoma" panose="020B0604030504040204" pitchFamily="34" charset="0"/>
                <a:ea typeface="Tahoma" panose="020B0604030504040204" pitchFamily="34" charset="0"/>
                <a:cs typeface="Tahoma" panose="020B0604030504040204" pitchFamily="34" charset="0"/>
              </a:rPr>
              <a:t>tiến</a:t>
            </a:r>
            <a:r>
              <a:rPr lang="en-US" sz="2400" dirty="0">
                <a:latin typeface="Tahoma" panose="020B0604030504040204" pitchFamily="34" charset="0"/>
                <a:ea typeface="Tahoma" panose="020B0604030504040204" pitchFamily="34" charset="0"/>
                <a:cs typeface="Tahoma" panose="020B0604030504040204" pitchFamily="34" charset="0"/>
              </a:rPr>
              <a:t>cho phù hợp với sự vận động và phát triển </a:t>
            </a:r>
            <a:r>
              <a:rPr lang="en-US" sz="2400" dirty="0" smtClean="0">
                <a:latin typeface="Tahoma" panose="020B0604030504040204" pitchFamily="34" charset="0"/>
                <a:ea typeface="Tahoma" panose="020B0604030504040204" pitchFamily="34" charset="0"/>
                <a:cs typeface="Tahoma" panose="020B0604030504040204" pitchFamily="34" charset="0"/>
              </a:rPr>
              <a:t>của </a:t>
            </a:r>
            <a:r>
              <a:rPr lang="en-US" sz="2400" dirty="0">
                <a:latin typeface="Tahoma" panose="020B0604030504040204" pitchFamily="34" charset="0"/>
                <a:ea typeface="Tahoma" panose="020B0604030504040204" pitchFamily="34" charset="0"/>
                <a:cs typeface="Tahoma" panose="020B0604030504040204" pitchFamily="34" charset="0"/>
              </a:rPr>
              <a:t>cuộc cách mạng </a:t>
            </a:r>
            <a:r>
              <a:rPr lang="en-US" sz="2400" dirty="0" smtClean="0">
                <a:latin typeface="Tahoma" panose="020B0604030504040204" pitchFamily="34" charset="0"/>
                <a:ea typeface="Tahoma" panose="020B0604030504040204" pitchFamily="34" charset="0"/>
                <a:cs typeface="Tahoma" panose="020B0604030504040204" pitchFamily="34" charset="0"/>
              </a:rPr>
              <a:t>4.0</a:t>
            </a:r>
            <a:endParaRPr lang="en-US" sz="2400" dirty="0">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Káº¿t quáº£ hÃ¬nh áº£nh cho 4.0 indust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329744"/>
            <a:ext cx="6858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7536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34400" y="1981200"/>
            <a:ext cx="3200400" cy="3046988"/>
          </a:xfrm>
          <a:prstGeom prst="rect">
            <a:avLst/>
          </a:prstGeom>
        </p:spPr>
        <p:txBody>
          <a:bodyPr wrap="square">
            <a:spAutoFit/>
          </a:bodyPr>
          <a:lstStyle/>
          <a:p>
            <a:pPr algn="just"/>
            <a:r>
              <a:rPr lang="en-US" sz="2400" dirty="0">
                <a:latin typeface="Tahoma" panose="020B0604030504040204" pitchFamily="34" charset="0"/>
                <a:ea typeface="Tahoma" panose="020B0604030504040204" pitchFamily="34" charset="0"/>
                <a:cs typeface="Tahoma" panose="020B0604030504040204" pitchFamily="34" charset="0"/>
              </a:rPr>
              <a:t>Một trong những nền tảng và cũng là cách thức để phát triển các </a:t>
            </a:r>
            <a:r>
              <a:rPr lang="en-US" sz="2400" dirty="0" smtClean="0">
                <a:latin typeface="Tahoma" panose="020B0604030504040204" pitchFamily="34" charset="0"/>
                <a:ea typeface="Tahoma" panose="020B0604030504040204" pitchFamily="34" charset="0"/>
                <a:cs typeface="Tahoma" panose="020B0604030504040204" pitchFamily="34" charset="0"/>
              </a:rPr>
              <a:t>trường, </a:t>
            </a:r>
            <a:r>
              <a:rPr lang="en-US" sz="2400" dirty="0">
                <a:latin typeface="Tahoma" panose="020B0604030504040204" pitchFamily="34" charset="0"/>
                <a:ea typeface="Tahoma" panose="020B0604030504040204" pitchFamily="34" charset="0"/>
                <a:cs typeface="Tahoma" panose="020B0604030504040204" pitchFamily="34" charset="0"/>
              </a:rPr>
              <a:t>đó là làm sao có thể xây dựng các trường cao đẳng hiện tại thành nhà trường thông minh</a:t>
            </a:r>
          </a:p>
        </p:txBody>
      </p:sp>
      <p:pic>
        <p:nvPicPr>
          <p:cNvPr id="3074" name="Picture 2" descr="HÃ¬nh áº£nh cÃ³ liÃ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06132"/>
            <a:ext cx="7632220" cy="4561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4424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295400"/>
            <a:ext cx="11353800" cy="3416320"/>
          </a:xfrm>
          <a:prstGeom prst="rect">
            <a:avLst/>
          </a:prstGeom>
        </p:spPr>
        <p:txBody>
          <a:bodyPr wrap="square">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 Dưới </a:t>
            </a:r>
            <a:r>
              <a:rPr lang="en-US" sz="2400" dirty="0">
                <a:latin typeface="Tahoma" panose="020B0604030504040204" pitchFamily="34" charset="0"/>
                <a:ea typeface="Tahoma" panose="020B0604030504040204" pitchFamily="34" charset="0"/>
                <a:cs typeface="Tahoma" panose="020B0604030504040204" pitchFamily="34" charset="0"/>
              </a:rPr>
              <a:t>đây là hai bảng so sánh được khảo sát bởi Khoa Quản lý giáo dục, Trường Đại học </a:t>
            </a:r>
            <a:r>
              <a:rPr lang="en-US" sz="2400" i="1" dirty="0">
                <a:solidFill>
                  <a:srgbClr val="FF0066"/>
                </a:solidFill>
                <a:latin typeface="Tahoma" panose="020B0604030504040204" pitchFamily="34" charset="0"/>
                <a:ea typeface="Tahoma" panose="020B0604030504040204" pitchFamily="34" charset="0"/>
                <a:cs typeface="Tahoma" panose="020B0604030504040204" pitchFamily="34" charset="0"/>
              </a:rPr>
              <a:t>Islamic Azad, Tehran, Iran </a:t>
            </a:r>
            <a:r>
              <a:rPr lang="en-US" sz="2400" dirty="0">
                <a:latin typeface="Tahoma" panose="020B0604030504040204" pitchFamily="34" charset="0"/>
                <a:ea typeface="Tahoma" panose="020B0604030504040204" pitchFamily="34" charset="0"/>
                <a:cs typeface="Tahoma" panose="020B0604030504040204" pitchFamily="34" charset="0"/>
              </a:rPr>
              <a:t>đối với sinh viên năm 3. Quá trình lấy mẫu được thực hiện ngẫu nhiên với </a:t>
            </a:r>
            <a:r>
              <a:rPr lang="en-US" sz="2400" i="1" dirty="0">
                <a:solidFill>
                  <a:srgbClr val="FF0066"/>
                </a:solidFill>
                <a:latin typeface="Tahoma" panose="020B0604030504040204" pitchFamily="34" charset="0"/>
                <a:ea typeface="Tahoma" panose="020B0604030504040204" pitchFamily="34" charset="0"/>
                <a:cs typeface="Tahoma" panose="020B0604030504040204" pitchFamily="34" charset="0"/>
              </a:rPr>
              <a:t>60 sinh viên trong tổng số 9724 sinh viên  </a:t>
            </a:r>
            <a:r>
              <a:rPr lang="en-US" sz="2400" dirty="0">
                <a:latin typeface="Tahoma" panose="020B0604030504040204" pitchFamily="34" charset="0"/>
                <a:ea typeface="Tahoma" panose="020B0604030504040204" pitchFamily="34" charset="0"/>
                <a:cs typeface="Tahoma" panose="020B0604030504040204" pitchFamily="34" charset="0"/>
              </a:rPr>
              <a:t>của Khoa. </a:t>
            </a:r>
            <a:endParaRPr lang="en-US" sz="2400" dirty="0" smtClean="0">
              <a:latin typeface="Tahoma" panose="020B0604030504040204" pitchFamily="34" charset="0"/>
              <a:ea typeface="Tahoma" panose="020B0604030504040204" pitchFamily="34" charset="0"/>
              <a:cs typeface="Tahoma" panose="020B0604030504040204" pitchFamily="34" charset="0"/>
            </a:endParaRPr>
          </a:p>
          <a:p>
            <a:pPr algn="just"/>
            <a:r>
              <a:rPr lang="en-US" sz="2400" dirty="0" smtClean="0">
                <a:solidFill>
                  <a:srgbClr val="0000CC"/>
                </a:solidFill>
                <a:latin typeface="Tahoma" panose="020B0604030504040204" pitchFamily="34" charset="0"/>
                <a:ea typeface="Tahoma" panose="020B0604030504040204" pitchFamily="34" charset="0"/>
                <a:cs typeface="Tahoma" panose="020B0604030504040204" pitchFamily="34" charset="0"/>
              </a:rPr>
              <a:t>- Các </a:t>
            </a:r>
            <a:r>
              <a:rPr lang="en-US" sz="2400" dirty="0">
                <a:solidFill>
                  <a:srgbClr val="0000CC"/>
                </a:solidFill>
                <a:latin typeface="Tahoma" panose="020B0604030504040204" pitchFamily="34" charset="0"/>
                <a:ea typeface="Tahoma" panose="020B0604030504040204" pitchFamily="34" charset="0"/>
                <a:cs typeface="Tahoma" panose="020B0604030504040204" pitchFamily="34" charset="0"/>
              </a:rPr>
              <a:t>sinh viên được chia thành 2 nhóm, mỗi nhóm 30 sinh viên. Trong đó, các nhóm được học toán học, một nhóm được giảng dạy trong mô hình nhà trường truyền thống, một nhóm được giảng dạy trong mô hình nhà trường thông minh có tích hợp ICT. Kết quả so sánh điểm đánh giá sau khi kết thúc khóa học được thể hiện ở hai bảng phía dưới. </a:t>
            </a:r>
          </a:p>
        </p:txBody>
      </p:sp>
      <p:pic>
        <p:nvPicPr>
          <p:cNvPr id="3" name="Picture 2"/>
          <p:cNvPicPr/>
          <p:nvPr/>
        </p:nvPicPr>
        <p:blipFill>
          <a:blip r:embed="rId2"/>
          <a:stretch>
            <a:fillRect/>
          </a:stretch>
        </p:blipFill>
        <p:spPr>
          <a:xfrm>
            <a:off x="533400" y="4797988"/>
            <a:ext cx="5181600" cy="838200"/>
          </a:xfrm>
          <a:prstGeom prst="rect">
            <a:avLst/>
          </a:prstGeom>
        </p:spPr>
      </p:pic>
      <p:pic>
        <p:nvPicPr>
          <p:cNvPr id="4" name="Picture 3"/>
          <p:cNvPicPr/>
          <p:nvPr/>
        </p:nvPicPr>
        <p:blipFill>
          <a:blip r:embed="rId3"/>
          <a:stretch>
            <a:fillRect/>
          </a:stretch>
        </p:blipFill>
        <p:spPr>
          <a:xfrm>
            <a:off x="6324600" y="4740176"/>
            <a:ext cx="4572000" cy="896012"/>
          </a:xfrm>
          <a:prstGeom prst="rect">
            <a:avLst/>
          </a:prstGeom>
        </p:spPr>
      </p:pic>
      <p:sp>
        <p:nvSpPr>
          <p:cNvPr id="5" name="Rectangle 4"/>
          <p:cNvSpPr/>
          <p:nvPr/>
        </p:nvSpPr>
        <p:spPr>
          <a:xfrm>
            <a:off x="1135514" y="5716017"/>
            <a:ext cx="3977371" cy="369332"/>
          </a:xfrm>
          <a:prstGeom prst="rect">
            <a:avLst/>
          </a:prstGeom>
        </p:spPr>
        <p:txBody>
          <a:bodyPr wrap="none">
            <a:spAutoFit/>
          </a:bodyPr>
          <a:lstStyle/>
          <a:p>
            <a:r>
              <a:rPr lang="en-US" i="1" dirty="0">
                <a:latin typeface="Times New Roman" panose="02020603050405020304" pitchFamily="18" charset="0"/>
                <a:ea typeface="Calibri" panose="020F0502020204030204" pitchFamily="34" charset="0"/>
              </a:rPr>
              <a:t>So sánh mức điểm giữa 2 nhóm sinh viên</a:t>
            </a:r>
            <a:endParaRPr lang="en-US" dirty="0"/>
          </a:p>
        </p:txBody>
      </p:sp>
      <p:sp>
        <p:nvSpPr>
          <p:cNvPr id="6" name="Rectangle 5"/>
          <p:cNvSpPr/>
          <p:nvPr/>
        </p:nvSpPr>
        <p:spPr>
          <a:xfrm>
            <a:off x="6324600" y="5716017"/>
            <a:ext cx="4692310" cy="388696"/>
          </a:xfrm>
          <a:prstGeom prst="rect">
            <a:avLst/>
          </a:prstGeom>
        </p:spPr>
        <p:txBody>
          <a:bodyPr wrap="none">
            <a:spAutoFit/>
          </a:bodyPr>
          <a:lstStyle/>
          <a:p>
            <a:pPr algn="ctr">
              <a:lnSpc>
                <a:spcPct val="107000"/>
              </a:lnSpc>
              <a:spcAft>
                <a:spcPts val="800"/>
              </a:spcAft>
            </a:pPr>
            <a:r>
              <a:rPr lang="en-US" i="1" dirty="0">
                <a:latin typeface="Times New Roman" panose="02020603050405020304" pitchFamily="18" charset="0"/>
                <a:ea typeface="Calibri" panose="020F0502020204030204" pitchFamily="34" charset="0"/>
                <a:cs typeface="Times New Roman" panose="02020603050405020304" pitchFamily="18" charset="0"/>
              </a:rPr>
              <a:t>So sánh khả năng ghi nhớ giữa 2 nhóm sinh viên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8018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stretch>
            <a:fillRect/>
          </a:stretch>
        </p:blipFill>
        <p:spPr>
          <a:xfrm>
            <a:off x="381000" y="1447800"/>
            <a:ext cx="5181600" cy="838200"/>
          </a:xfrm>
          <a:prstGeom prst="rect">
            <a:avLst/>
          </a:prstGeom>
        </p:spPr>
      </p:pic>
      <p:pic>
        <p:nvPicPr>
          <p:cNvPr id="4" name="Picture 3"/>
          <p:cNvPicPr/>
          <p:nvPr/>
        </p:nvPicPr>
        <p:blipFill>
          <a:blip r:embed="rId3"/>
          <a:stretch>
            <a:fillRect/>
          </a:stretch>
        </p:blipFill>
        <p:spPr>
          <a:xfrm>
            <a:off x="6172200" y="1447800"/>
            <a:ext cx="4572000" cy="896012"/>
          </a:xfrm>
          <a:prstGeom prst="rect">
            <a:avLst/>
          </a:prstGeom>
        </p:spPr>
      </p:pic>
      <p:sp>
        <p:nvSpPr>
          <p:cNvPr id="5" name="Rectangle 4"/>
          <p:cNvSpPr/>
          <p:nvPr/>
        </p:nvSpPr>
        <p:spPr>
          <a:xfrm>
            <a:off x="983114" y="2354488"/>
            <a:ext cx="3977371" cy="369332"/>
          </a:xfrm>
          <a:prstGeom prst="rect">
            <a:avLst/>
          </a:prstGeom>
        </p:spPr>
        <p:txBody>
          <a:bodyPr wrap="none">
            <a:spAutoFit/>
          </a:bodyPr>
          <a:lstStyle/>
          <a:p>
            <a:r>
              <a:rPr lang="en-US" i="1" dirty="0">
                <a:latin typeface="Times New Roman" panose="02020603050405020304" pitchFamily="18" charset="0"/>
                <a:ea typeface="Calibri" panose="020F0502020204030204" pitchFamily="34" charset="0"/>
              </a:rPr>
              <a:t>So sánh mức điểm giữa 2 nhóm sinh viên</a:t>
            </a:r>
            <a:endParaRPr lang="en-US" dirty="0"/>
          </a:p>
        </p:txBody>
      </p:sp>
      <p:sp>
        <p:nvSpPr>
          <p:cNvPr id="6" name="Rectangle 5"/>
          <p:cNvSpPr/>
          <p:nvPr/>
        </p:nvSpPr>
        <p:spPr>
          <a:xfrm>
            <a:off x="6324600" y="2343812"/>
            <a:ext cx="4692310" cy="388696"/>
          </a:xfrm>
          <a:prstGeom prst="rect">
            <a:avLst/>
          </a:prstGeom>
        </p:spPr>
        <p:txBody>
          <a:bodyPr wrap="none">
            <a:spAutoFit/>
          </a:bodyPr>
          <a:lstStyle/>
          <a:p>
            <a:pPr algn="ctr">
              <a:lnSpc>
                <a:spcPct val="107000"/>
              </a:lnSpc>
              <a:spcAft>
                <a:spcPts val="800"/>
              </a:spcAft>
            </a:pPr>
            <a:r>
              <a:rPr lang="en-US" i="1" dirty="0">
                <a:latin typeface="Times New Roman" panose="02020603050405020304" pitchFamily="18" charset="0"/>
                <a:ea typeface="Calibri" panose="020F0502020204030204" pitchFamily="34" charset="0"/>
                <a:cs typeface="Times New Roman" panose="02020603050405020304" pitchFamily="18" charset="0"/>
              </a:rPr>
              <a:t>So sánh khả năng ghi nhớ giữa 2 nhóm sinh viên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685800" y="3239824"/>
            <a:ext cx="10579887" cy="2068195"/>
          </a:xfrm>
          <a:prstGeom prst="rect">
            <a:avLst/>
          </a:prstGeom>
        </p:spPr>
        <p:txBody>
          <a:bodyPr wrap="square">
            <a:spAutoFit/>
          </a:bodyPr>
          <a:lstStyle/>
          <a:p>
            <a:pPr indent="180340" algn="just">
              <a:lnSpc>
                <a:spcPct val="107000"/>
              </a:lnSpc>
              <a:spcAft>
                <a:spcPts val="800"/>
              </a:spcAft>
            </a:pPr>
            <a:r>
              <a:rPr lang="en-US" sz="2400" dirty="0">
                <a:solidFill>
                  <a:srgbClr val="0000CC"/>
                </a:solidFill>
                <a:latin typeface="Tahoma" panose="020B0604030504040204" pitchFamily="34" charset="0"/>
                <a:ea typeface="Tahoma" panose="020B0604030504040204" pitchFamily="34" charset="0"/>
                <a:cs typeface="Tahoma" panose="020B0604030504040204" pitchFamily="34" charset="0"/>
              </a:rPr>
              <a:t>Ở hai bảng phía trên, cùng với số lượng mẫu như nhau, thì điểm trung bình của sinh viên được giảng dạy trong môi trường nhà trường thông minh có điểm trung bình cao hơn so với sinh viên học trong môi trường truyền thống (19,33 – 17,66), đồng thời điểm đánh giá khả năng ghi nhớ cũng cao hơn ở nhóm sinh viên được học trong môi trường thông minh (18,57-16,65).</a:t>
            </a:r>
            <a:endParaRPr lang="en-US" sz="2400" dirty="0">
              <a:solidFill>
                <a:srgbClr val="0000CC"/>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2773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862135" y="2550694"/>
            <a:ext cx="2538791" cy="2358188"/>
          </a:xfrm>
          <a:prstGeom prst="ellips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b="1" dirty="0" smtClean="0">
                <a:latin typeface="Arial" panose="020B0604020202020204" pitchFamily="34" charset="0"/>
                <a:cs typeface="Arial" panose="020B0604020202020204" pitchFamily="34" charset="0"/>
              </a:rPr>
              <a:t>METHODS</a:t>
            </a:r>
            <a:endParaRPr lang="en-US" sz="2500" b="1" dirty="0">
              <a:latin typeface="Arial" panose="020B0604020202020204" pitchFamily="34" charset="0"/>
              <a:cs typeface="Arial" panose="020B0604020202020204" pitchFamily="34" charset="0"/>
            </a:endParaRPr>
          </a:p>
        </p:txBody>
      </p:sp>
      <p:sp>
        <p:nvSpPr>
          <p:cNvPr id="5" name="Donut 4"/>
          <p:cNvSpPr/>
          <p:nvPr/>
        </p:nvSpPr>
        <p:spPr>
          <a:xfrm>
            <a:off x="457200" y="2129588"/>
            <a:ext cx="3352800" cy="3200400"/>
          </a:xfrm>
          <a:prstGeom prst="donut">
            <a:avLst>
              <a:gd name="adj" fmla="val 9561"/>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Pentagon 5"/>
          <p:cNvSpPr/>
          <p:nvPr/>
        </p:nvSpPr>
        <p:spPr>
          <a:xfrm>
            <a:off x="4138863" y="1211180"/>
            <a:ext cx="1403684" cy="836194"/>
          </a:xfrm>
          <a:prstGeom prst="homePlate">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smtClean="0"/>
              <a:t>1</a:t>
            </a:r>
            <a:endParaRPr lang="en-US" sz="7200"/>
          </a:p>
        </p:txBody>
      </p:sp>
      <p:sp>
        <p:nvSpPr>
          <p:cNvPr id="7" name="Chevron 6"/>
          <p:cNvSpPr/>
          <p:nvPr/>
        </p:nvSpPr>
        <p:spPr>
          <a:xfrm>
            <a:off x="5277852" y="1211179"/>
            <a:ext cx="6304548" cy="836194"/>
          </a:xfrm>
          <a:prstGeom prst="chevron">
            <a:avLst/>
          </a:prstGeom>
          <a:solidFill>
            <a:schemeClr val="accent4">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ea typeface="Tahoma" panose="020B0604030504040204" pitchFamily="34" charset="0"/>
                <a:cs typeface="Tahoma" panose="020B0604030504040204" pitchFamily="34" charset="0"/>
              </a:rPr>
              <a:t>ÁP DỤNG HÀNH CHÍNH ĐIỆN TỬ</a:t>
            </a:r>
            <a:endParaRPr lang="en-US" sz="2800" b="1" dirty="0">
              <a:solidFill>
                <a:schemeClr val="tx1"/>
              </a:solidFill>
              <a:ea typeface="Tahoma" panose="020B0604030504040204" pitchFamily="34" charset="0"/>
              <a:cs typeface="Tahoma" panose="020B0604030504040204" pitchFamily="34" charset="0"/>
            </a:endParaRPr>
          </a:p>
        </p:txBody>
      </p:sp>
      <p:sp>
        <p:nvSpPr>
          <p:cNvPr id="13" name="Chevron 12"/>
          <p:cNvSpPr/>
          <p:nvPr/>
        </p:nvSpPr>
        <p:spPr>
          <a:xfrm>
            <a:off x="5277852" y="2209110"/>
            <a:ext cx="6304548" cy="836194"/>
          </a:xfrm>
          <a:prstGeom prst="chevron">
            <a:avLst/>
          </a:prstGeom>
          <a:solidFill>
            <a:schemeClr val="accent4">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ea typeface="Tahoma" panose="020B0604030504040204" pitchFamily="34" charset="0"/>
                <a:cs typeface="Tahoma" panose="020B0604030504040204" pitchFamily="34" charset="0"/>
              </a:rPr>
              <a:t>CẢI TIẾN CHƯƠNG TRÌNH ĐÀO TẠO</a:t>
            </a:r>
            <a:endParaRPr lang="en-US" sz="2800" b="1" dirty="0">
              <a:solidFill>
                <a:schemeClr val="tx1"/>
              </a:solidFill>
              <a:ea typeface="Tahoma" panose="020B0604030504040204" pitchFamily="34" charset="0"/>
              <a:cs typeface="Tahoma" panose="020B0604030504040204" pitchFamily="34" charset="0"/>
            </a:endParaRPr>
          </a:p>
        </p:txBody>
      </p:sp>
      <p:sp>
        <p:nvSpPr>
          <p:cNvPr id="15" name="Pentagon 14"/>
          <p:cNvSpPr/>
          <p:nvPr/>
        </p:nvSpPr>
        <p:spPr>
          <a:xfrm>
            <a:off x="4138863" y="2209110"/>
            <a:ext cx="1403684" cy="836194"/>
          </a:xfrm>
          <a:prstGeom prst="homePlate">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a:t>2</a:t>
            </a:r>
          </a:p>
        </p:txBody>
      </p:sp>
      <p:sp>
        <p:nvSpPr>
          <p:cNvPr id="16" name="Pentagon 15"/>
          <p:cNvSpPr/>
          <p:nvPr/>
        </p:nvSpPr>
        <p:spPr>
          <a:xfrm>
            <a:off x="4142873" y="3207040"/>
            <a:ext cx="1403684" cy="836194"/>
          </a:xfrm>
          <a:prstGeom prst="homePlate">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a:t>3</a:t>
            </a:r>
          </a:p>
        </p:txBody>
      </p:sp>
      <p:sp>
        <p:nvSpPr>
          <p:cNvPr id="17" name="Chevron 16"/>
          <p:cNvSpPr/>
          <p:nvPr/>
        </p:nvSpPr>
        <p:spPr>
          <a:xfrm>
            <a:off x="5277852" y="3207039"/>
            <a:ext cx="6304548" cy="836194"/>
          </a:xfrm>
          <a:prstGeom prst="chevron">
            <a:avLst/>
          </a:prstGeom>
          <a:solidFill>
            <a:schemeClr val="accent4">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ea typeface="Tahoma" panose="020B0604030504040204" pitchFamily="34" charset="0"/>
                <a:cs typeface="Tahoma" panose="020B0604030504040204" pitchFamily="34" charset="0"/>
              </a:rPr>
              <a:t>THI CỬ TRỤC TUYẾN</a:t>
            </a:r>
            <a:endParaRPr lang="en-US" sz="2800" b="1" dirty="0">
              <a:solidFill>
                <a:schemeClr val="tx1"/>
              </a:solidFill>
              <a:ea typeface="Tahoma" panose="020B0604030504040204" pitchFamily="34" charset="0"/>
              <a:cs typeface="Tahoma" panose="020B0604030504040204" pitchFamily="34" charset="0"/>
            </a:endParaRPr>
          </a:p>
        </p:txBody>
      </p:sp>
      <p:sp>
        <p:nvSpPr>
          <p:cNvPr id="18" name="Pentagon 17"/>
          <p:cNvSpPr/>
          <p:nvPr/>
        </p:nvSpPr>
        <p:spPr>
          <a:xfrm>
            <a:off x="4138863" y="4204970"/>
            <a:ext cx="1403684" cy="836194"/>
          </a:xfrm>
          <a:prstGeom prst="homePlate">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smtClean="0"/>
              <a:t>4</a:t>
            </a:r>
            <a:endParaRPr lang="en-US" sz="7200"/>
          </a:p>
        </p:txBody>
      </p:sp>
      <p:sp>
        <p:nvSpPr>
          <p:cNvPr id="19" name="Chevron 18"/>
          <p:cNvSpPr/>
          <p:nvPr/>
        </p:nvSpPr>
        <p:spPr>
          <a:xfrm>
            <a:off x="5285873" y="4204970"/>
            <a:ext cx="6304548" cy="836194"/>
          </a:xfrm>
          <a:prstGeom prst="chevron">
            <a:avLst/>
          </a:prstGeom>
          <a:solidFill>
            <a:schemeClr val="accent4">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ea typeface="Tahoma" panose="020B0604030504040204" pitchFamily="34" charset="0"/>
                <a:cs typeface="Tahoma" panose="020B0604030504040204" pitchFamily="34" charset="0"/>
              </a:rPr>
              <a:t>TĂNG CƯỜNG THỰC TẾ ẢO TRONG DẠY HỌC</a:t>
            </a:r>
            <a:endParaRPr lang="en-US" sz="2800" b="1" dirty="0">
              <a:solidFill>
                <a:schemeClr val="tx1"/>
              </a:solidFill>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489638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24600" y="1447800"/>
            <a:ext cx="5410200" cy="4154984"/>
          </a:xfrm>
          <a:prstGeom prst="rect">
            <a:avLst/>
          </a:prstGeom>
        </p:spPr>
        <p:txBody>
          <a:bodyPr wrap="square">
            <a:spAutoFit/>
          </a:bodyPr>
          <a:lstStyle/>
          <a:p>
            <a:pPr algn="just"/>
            <a:r>
              <a:rPr lang="en-US" sz="2400" dirty="0">
                <a:latin typeface="Tahoma" panose="020B0604030504040204" pitchFamily="34" charset="0"/>
                <a:ea typeface="Tahoma" panose="020B0604030504040204" pitchFamily="34" charset="0"/>
                <a:cs typeface="Tahoma" panose="020B0604030504040204" pitchFamily="34" charset="0"/>
              </a:rPr>
              <a:t>Đối với công tác điều hành và quản trị, nên áp dụng hành chính điện tử (</a:t>
            </a:r>
            <a:r>
              <a:rPr lang="en-US" sz="2400" dirty="0">
                <a:solidFill>
                  <a:srgbClr val="FF0000"/>
                </a:solidFill>
                <a:latin typeface="Tahoma" panose="020B0604030504040204" pitchFamily="34" charset="0"/>
                <a:ea typeface="Tahoma" panose="020B0604030504040204" pitchFamily="34" charset="0"/>
                <a:cs typeface="Tahoma" panose="020B0604030504040204" pitchFamily="34" charset="0"/>
              </a:rPr>
              <a:t>electronic administration</a:t>
            </a:r>
            <a:r>
              <a:rPr lang="en-US" sz="2400" dirty="0">
                <a:latin typeface="Tahoma" panose="020B0604030504040204" pitchFamily="34" charset="0"/>
                <a:ea typeface="Tahoma" panose="020B0604030504040204" pitchFamily="34" charset="0"/>
                <a:cs typeface="Tahoma" panose="020B0604030504040204" pitchFamily="34" charset="0"/>
              </a:rPr>
              <a:t>) đối với các công tác hành chính trong nhà trường. Việc phân công công việc có thể sử dụng hành chính điện tử như là công cụ hữu hiệu và thuận tiện, giúp đẩy nhanh tiến độ công việc và đảm bảo công việc luôn được vận hành với trách nhiệm cao nhất và số lượng nhân sự ít nhất. </a:t>
            </a:r>
          </a:p>
        </p:txBody>
      </p:sp>
      <p:pic>
        <p:nvPicPr>
          <p:cNvPr id="3" name="Picture 2" descr="C:\Users\pc\Desktop\Online School Management System.gif"/>
          <p:cNvPicPr/>
          <p:nvPr/>
        </p:nvPicPr>
        <p:blipFill>
          <a:blip r:embed="rId2">
            <a:extLst>
              <a:ext uri="{28A0092B-C50C-407E-A947-70E740481C1C}">
                <a14:useLocalDpi xmlns:a14="http://schemas.microsoft.com/office/drawing/2010/main" val="0"/>
              </a:ext>
            </a:extLst>
          </a:blip>
          <a:srcRect/>
          <a:stretch>
            <a:fillRect/>
          </a:stretch>
        </p:blipFill>
        <p:spPr bwMode="auto">
          <a:xfrm>
            <a:off x="381000" y="1420968"/>
            <a:ext cx="5867400" cy="4370231"/>
          </a:xfrm>
          <a:prstGeom prst="rect">
            <a:avLst/>
          </a:prstGeom>
          <a:noFill/>
          <a:ln>
            <a:noFill/>
          </a:ln>
        </p:spPr>
      </p:pic>
    </p:spTree>
    <p:extLst>
      <p:ext uri="{BB962C8B-B14F-4D97-AF65-F5344CB8AC3E}">
        <p14:creationId xmlns:p14="http://schemas.microsoft.com/office/powerpoint/2010/main" val="3190102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Káº¿t quáº£ hÃ¬nh áº£nh cho CDIO CONCEP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95400"/>
            <a:ext cx="4953000" cy="240715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096000" y="1524000"/>
            <a:ext cx="5410200" cy="1569660"/>
          </a:xfrm>
          <a:prstGeom prst="rect">
            <a:avLst/>
          </a:prstGeom>
        </p:spPr>
        <p:txBody>
          <a:bodyPr wrap="square">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Áp dụng CDIO vào một số môn học đồ án. Kích thích sự sáng tạo của sinh viên từ khi lên ý tưởng, thiết kế, triển khai, vận hành.</a:t>
            </a:r>
            <a:endParaRPr lang="en-US" sz="24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p:cNvPicPr>
            <a:picLocks noChangeAspect="1"/>
          </p:cNvPicPr>
          <p:nvPr/>
        </p:nvPicPr>
        <p:blipFill>
          <a:blip r:embed="rId3"/>
          <a:stretch>
            <a:fillRect/>
          </a:stretch>
        </p:blipFill>
        <p:spPr>
          <a:xfrm>
            <a:off x="1676400" y="3581207"/>
            <a:ext cx="3200400" cy="2731008"/>
          </a:xfrm>
          <a:prstGeom prst="rect">
            <a:avLst/>
          </a:prstGeom>
        </p:spPr>
      </p:pic>
      <p:pic>
        <p:nvPicPr>
          <p:cNvPr id="7" name="Picture 6"/>
          <p:cNvPicPr>
            <a:picLocks noChangeAspect="1"/>
          </p:cNvPicPr>
          <p:nvPr/>
        </p:nvPicPr>
        <p:blipFill>
          <a:blip r:embed="rId4"/>
          <a:stretch>
            <a:fillRect/>
          </a:stretch>
        </p:blipFill>
        <p:spPr>
          <a:xfrm>
            <a:off x="5715000" y="3613404"/>
            <a:ext cx="3856748" cy="2514600"/>
          </a:xfrm>
          <a:prstGeom prst="rect">
            <a:avLst/>
          </a:prstGeom>
        </p:spPr>
      </p:pic>
    </p:spTree>
    <p:extLst>
      <p:ext uri="{BB962C8B-B14F-4D97-AF65-F5344CB8AC3E}">
        <p14:creationId xmlns:p14="http://schemas.microsoft.com/office/powerpoint/2010/main" val="754912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8800" y="1436170"/>
            <a:ext cx="5410200" cy="1938992"/>
          </a:xfrm>
          <a:prstGeom prst="rect">
            <a:avLst/>
          </a:prstGeom>
        </p:spPr>
        <p:txBody>
          <a:bodyPr wrap="square">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Xây dựng các câu lạc bộ STEM (Khoa học, công nghệ, kỹ thuật, toán học) dành cho sinh viên, tạo môi trường cho các em sáng tạo, áp dụng lý thuyết sang thực hành hiệu quả.</a:t>
            </a:r>
            <a:endParaRPr lang="en-US" sz="2400" dirty="0">
              <a:latin typeface="Tahoma" panose="020B0604030504040204" pitchFamily="34" charset="0"/>
              <a:ea typeface="Tahoma" panose="020B0604030504040204" pitchFamily="34" charset="0"/>
              <a:cs typeface="Tahoma" panose="020B0604030504040204" pitchFamily="34" charset="0"/>
            </a:endParaRPr>
          </a:p>
        </p:txBody>
      </p:sp>
      <p:pic>
        <p:nvPicPr>
          <p:cNvPr id="3" name="Picture 2"/>
          <p:cNvPicPr>
            <a:picLocks noChangeAspect="1"/>
          </p:cNvPicPr>
          <p:nvPr/>
        </p:nvPicPr>
        <p:blipFill>
          <a:blip r:embed="rId2"/>
          <a:stretch>
            <a:fillRect/>
          </a:stretch>
        </p:blipFill>
        <p:spPr>
          <a:xfrm>
            <a:off x="457199" y="1153732"/>
            <a:ext cx="4418591" cy="2503868"/>
          </a:xfrm>
          <a:prstGeom prst="rect">
            <a:avLst/>
          </a:prstGeom>
        </p:spPr>
      </p:pic>
      <p:pic>
        <p:nvPicPr>
          <p:cNvPr id="5" name="Picture 4"/>
          <p:cNvPicPr>
            <a:picLocks noChangeAspect="1"/>
          </p:cNvPicPr>
          <p:nvPr/>
        </p:nvPicPr>
        <p:blipFill>
          <a:blip r:embed="rId3"/>
          <a:stretch>
            <a:fillRect/>
          </a:stretch>
        </p:blipFill>
        <p:spPr>
          <a:xfrm>
            <a:off x="1152019" y="3810000"/>
            <a:ext cx="4419600" cy="2209800"/>
          </a:xfrm>
          <a:prstGeom prst="rect">
            <a:avLst/>
          </a:prstGeom>
        </p:spPr>
      </p:pic>
      <p:pic>
        <p:nvPicPr>
          <p:cNvPr id="6" name="Picture 5"/>
          <p:cNvPicPr>
            <a:picLocks noChangeAspect="1"/>
          </p:cNvPicPr>
          <p:nvPr/>
        </p:nvPicPr>
        <p:blipFill>
          <a:blip r:embed="rId4"/>
          <a:stretch>
            <a:fillRect/>
          </a:stretch>
        </p:blipFill>
        <p:spPr>
          <a:xfrm>
            <a:off x="6705599" y="3505200"/>
            <a:ext cx="3662313" cy="2743200"/>
          </a:xfrm>
          <a:prstGeom prst="rect">
            <a:avLst/>
          </a:prstGeom>
        </p:spPr>
      </p:pic>
    </p:spTree>
    <p:extLst>
      <p:ext uri="{BB962C8B-B14F-4D97-AF65-F5344CB8AC3E}">
        <p14:creationId xmlns:p14="http://schemas.microsoft.com/office/powerpoint/2010/main" val="2568267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19800" y="1371600"/>
            <a:ext cx="5410200" cy="830997"/>
          </a:xfrm>
          <a:prstGeom prst="rect">
            <a:avLst/>
          </a:prstGeom>
        </p:spPr>
        <p:txBody>
          <a:bodyPr wrap="square">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 Áp dụng thi cử trục tuyến</a:t>
            </a:r>
          </a:p>
          <a:p>
            <a:pPr algn="just"/>
            <a:r>
              <a:rPr lang="en-US" sz="2400" dirty="0" smtClean="0">
                <a:latin typeface="Tahoma" panose="020B0604030504040204" pitchFamily="34" charset="0"/>
                <a:ea typeface="Tahoma" panose="020B0604030504040204" pitchFamily="34" charset="0"/>
                <a:cs typeface="Tahoma" panose="020B0604030504040204" pitchFamily="34" charset="0"/>
              </a:rPr>
              <a:t>- Thư viện trực tuyến</a:t>
            </a:r>
            <a:endParaRPr lang="en-US" sz="2400" dirty="0">
              <a:latin typeface="Tahoma" panose="020B0604030504040204" pitchFamily="34" charset="0"/>
              <a:ea typeface="Tahoma" panose="020B0604030504040204" pitchFamily="34" charset="0"/>
              <a:cs typeface="Tahoma" panose="020B0604030504040204" pitchFamily="34" charset="0"/>
            </a:endParaRPr>
          </a:p>
        </p:txBody>
      </p:sp>
      <p:pic>
        <p:nvPicPr>
          <p:cNvPr id="3" name="Picture 2"/>
          <p:cNvPicPr/>
          <p:nvPr/>
        </p:nvPicPr>
        <p:blipFill>
          <a:blip r:embed="rId2"/>
          <a:stretch>
            <a:fillRect/>
          </a:stretch>
        </p:blipFill>
        <p:spPr>
          <a:xfrm>
            <a:off x="457200" y="1066800"/>
            <a:ext cx="4038600" cy="4648200"/>
          </a:xfrm>
          <a:prstGeom prst="rect">
            <a:avLst/>
          </a:prstGeom>
        </p:spPr>
      </p:pic>
      <p:sp>
        <p:nvSpPr>
          <p:cNvPr id="4" name="Rectangle 3"/>
          <p:cNvSpPr/>
          <p:nvPr/>
        </p:nvSpPr>
        <p:spPr>
          <a:xfrm>
            <a:off x="228600" y="5867400"/>
            <a:ext cx="4878259" cy="369332"/>
          </a:xfrm>
          <a:prstGeom prst="rect">
            <a:avLst/>
          </a:prstGeom>
        </p:spPr>
        <p:txBody>
          <a:bodyPr wrap="none">
            <a:spAutoFit/>
          </a:bodyPr>
          <a:lstStyle/>
          <a:p>
            <a:r>
              <a:rPr lang="en-US" i="1" dirty="0">
                <a:latin typeface="Times New Roman" panose="02020603050405020304" pitchFamily="18" charset="0"/>
                <a:ea typeface="Calibri" panose="020F0502020204030204" pitchFamily="34" charset="0"/>
              </a:rPr>
              <a:t>Sơ đồ khối giải thuật cho phần mềm thi trực tuyến </a:t>
            </a:r>
            <a:endParaRPr lang="en-US" dirty="0"/>
          </a:p>
        </p:txBody>
      </p:sp>
      <p:pic>
        <p:nvPicPr>
          <p:cNvPr id="5" name="Picture 4"/>
          <p:cNvPicPr>
            <a:picLocks noChangeAspect="1"/>
          </p:cNvPicPr>
          <p:nvPr/>
        </p:nvPicPr>
        <p:blipFill>
          <a:blip r:embed="rId3"/>
          <a:stretch>
            <a:fillRect/>
          </a:stretch>
        </p:blipFill>
        <p:spPr>
          <a:xfrm>
            <a:off x="5333999" y="2609850"/>
            <a:ext cx="5116087" cy="2724150"/>
          </a:xfrm>
          <a:prstGeom prst="rect">
            <a:avLst/>
          </a:prstGeom>
        </p:spPr>
      </p:pic>
    </p:spTree>
    <p:extLst>
      <p:ext uri="{BB962C8B-B14F-4D97-AF65-F5344CB8AC3E}">
        <p14:creationId xmlns:p14="http://schemas.microsoft.com/office/powerpoint/2010/main" val="324069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371600"/>
            <a:ext cx="6096000" cy="4798814"/>
          </a:xfrm>
          <a:prstGeom prst="rect">
            <a:avLst/>
          </a:prstGeom>
        </p:spPr>
        <p:txBody>
          <a:bodyPr>
            <a:spAutoFit/>
          </a:bodyPr>
          <a:lstStyle/>
          <a:p>
            <a:pPr indent="180340" algn="just">
              <a:lnSpc>
                <a:spcPct val="107000"/>
              </a:lnSpc>
              <a:spcAft>
                <a:spcPts val="800"/>
              </a:spcAft>
            </a:pPr>
            <a:r>
              <a:rPr lang="en-US" sz="2400" dirty="0">
                <a:latin typeface="Tahoma" panose="020B0604030504040204" pitchFamily="34" charset="0"/>
                <a:ea typeface="Tahoma" panose="020B0604030504040204" pitchFamily="34" charset="0"/>
                <a:cs typeface="Tahoma" panose="020B0604030504040204" pitchFamily="34" charset="0"/>
              </a:rPr>
              <a:t>Đối với việc giảng dạy và đào tạo, nhà trường có thể kết hợp giảng dạy một số học phần thực tập tại các doanh nghiệp có liên kết với nhà trường. Điều này giúp tạo mối quan hệ tốt giữa nhà trường và doanh nghiệp, đồng thời cũng giúp cho sinh viên tham gia thực tập (internship) nắm bắt được những công việc thực tế, công nghệ kỹ thuật tại các doanh nghiệp trang bị những công nghệ tiên tiến theo xu hướng cách mạng 4.0, giúp các sinh viên tự tin hơn khi tốt nghiệp.</a:t>
            </a:r>
            <a:endParaRPr lang="en-US" sz="2400" dirty="0">
              <a:effectLst/>
              <a:latin typeface="Tahoma" panose="020B0604030504040204" pitchFamily="34" charset="0"/>
              <a:ea typeface="Tahoma" panose="020B0604030504040204" pitchFamily="34" charset="0"/>
              <a:cs typeface="Tahoma" panose="020B0604030504040204" pitchFamily="34" charset="0"/>
            </a:endParaRPr>
          </a:p>
        </p:txBody>
      </p:sp>
      <p:pic>
        <p:nvPicPr>
          <p:cNvPr id="3" name="Picture 2" descr="Image result for internship in industry 4.0">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00" y="1143000"/>
            <a:ext cx="4572000" cy="2209800"/>
          </a:xfrm>
          <a:prstGeom prst="rect">
            <a:avLst/>
          </a:prstGeom>
          <a:noFill/>
          <a:ln>
            <a:noFill/>
          </a:ln>
        </p:spPr>
      </p:pic>
      <p:pic>
        <p:nvPicPr>
          <p:cNvPr id="4" name="Picture 3"/>
          <p:cNvPicPr>
            <a:picLocks noChangeAspect="1"/>
          </p:cNvPicPr>
          <p:nvPr/>
        </p:nvPicPr>
        <p:blipFill>
          <a:blip r:embed="rId4"/>
          <a:stretch>
            <a:fillRect/>
          </a:stretch>
        </p:blipFill>
        <p:spPr>
          <a:xfrm>
            <a:off x="7543800" y="3505200"/>
            <a:ext cx="3345917" cy="2817614"/>
          </a:xfrm>
          <a:prstGeom prst="rect">
            <a:avLst/>
          </a:prstGeom>
        </p:spPr>
      </p:pic>
    </p:spTree>
    <p:extLst>
      <p:ext uri="{BB962C8B-B14F-4D97-AF65-F5344CB8AC3E}">
        <p14:creationId xmlns:p14="http://schemas.microsoft.com/office/powerpoint/2010/main" val="684604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676400"/>
            <a:ext cx="4038600" cy="4154984"/>
          </a:xfrm>
          <a:prstGeom prst="rect">
            <a:avLst/>
          </a:prstGeom>
        </p:spPr>
        <p:txBody>
          <a:bodyPr wrap="square">
            <a:spAutoFit/>
          </a:bodyPr>
          <a:lstStyle/>
          <a:p>
            <a:pPr algn="just"/>
            <a:r>
              <a:rPr lang="en-US" sz="2400" dirty="0">
                <a:latin typeface="Tahoma" panose="020B0604030504040204" pitchFamily="34" charset="0"/>
                <a:ea typeface="Tahoma" panose="020B0604030504040204" pitchFamily="34" charset="0"/>
                <a:cs typeface="Tahoma" panose="020B0604030504040204" pitchFamily="34" charset="0"/>
              </a:rPr>
              <a:t>Nhà trường cũng cần mở một số ngành học đào tạo từ xa, xây dựng phòng học số (digital classroom), các phòng học có trang bị thực tế ảo (virtual reality), hệ thống bài giảng điện tử (e-learning) để phục vụ cho người học muốn tham gia khóa học thông qua hình thức này</a:t>
            </a:r>
          </a:p>
        </p:txBody>
      </p:sp>
      <p:pic>
        <p:nvPicPr>
          <p:cNvPr id="3" name="Picture 2"/>
          <p:cNvPicPr>
            <a:picLocks noChangeAspect="1"/>
          </p:cNvPicPr>
          <p:nvPr/>
        </p:nvPicPr>
        <p:blipFill>
          <a:blip r:embed="rId2"/>
          <a:stretch>
            <a:fillRect/>
          </a:stretch>
        </p:blipFill>
        <p:spPr>
          <a:xfrm>
            <a:off x="5105400" y="1676400"/>
            <a:ext cx="5959078" cy="3352800"/>
          </a:xfrm>
          <a:prstGeom prst="rect">
            <a:avLst/>
          </a:prstGeom>
        </p:spPr>
      </p:pic>
      <p:sp>
        <p:nvSpPr>
          <p:cNvPr id="4" name="Rectangle 3"/>
          <p:cNvSpPr/>
          <p:nvPr/>
        </p:nvSpPr>
        <p:spPr>
          <a:xfrm>
            <a:off x="6324600" y="5181600"/>
            <a:ext cx="3859775" cy="369332"/>
          </a:xfrm>
          <a:prstGeom prst="rect">
            <a:avLst/>
          </a:prstGeom>
        </p:spPr>
        <p:txBody>
          <a:bodyPr wrap="none">
            <a:spAutoFit/>
          </a:bodyPr>
          <a:lstStyle/>
          <a:p>
            <a:r>
              <a:rPr lang="en-US" i="1" dirty="0">
                <a:latin typeface="Times New Roman" panose="02020603050405020304" pitchFamily="18" charset="0"/>
                <a:ea typeface="Calibri" panose="020F0502020204030204" pitchFamily="34" charset="0"/>
              </a:rPr>
              <a:t>Sử dụng thực tế ảo trong bảo trì thiết bị</a:t>
            </a:r>
            <a:endParaRPr lang="en-US" dirty="0"/>
          </a:p>
        </p:txBody>
      </p:sp>
    </p:spTree>
    <p:extLst>
      <p:ext uri="{BB962C8B-B14F-4D97-AF65-F5344CB8AC3E}">
        <p14:creationId xmlns:p14="http://schemas.microsoft.com/office/powerpoint/2010/main" val="3702281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61999" y="1752600"/>
            <a:ext cx="4984679" cy="3124200"/>
          </a:xfrm>
          <a:prstGeom prst="rect">
            <a:avLst/>
          </a:prstGeom>
        </p:spPr>
      </p:pic>
      <p:pic>
        <p:nvPicPr>
          <p:cNvPr id="4" name="Picture 3"/>
          <p:cNvPicPr>
            <a:picLocks noChangeAspect="1"/>
          </p:cNvPicPr>
          <p:nvPr/>
        </p:nvPicPr>
        <p:blipFill>
          <a:blip r:embed="rId3"/>
          <a:stretch>
            <a:fillRect/>
          </a:stretch>
        </p:blipFill>
        <p:spPr>
          <a:xfrm>
            <a:off x="6096000" y="1752600"/>
            <a:ext cx="4724400" cy="3143873"/>
          </a:xfrm>
          <a:prstGeom prst="rect">
            <a:avLst/>
          </a:prstGeom>
        </p:spPr>
      </p:pic>
      <p:sp>
        <p:nvSpPr>
          <p:cNvPr id="5" name="Rectangle 4"/>
          <p:cNvSpPr/>
          <p:nvPr/>
        </p:nvSpPr>
        <p:spPr>
          <a:xfrm>
            <a:off x="3886200" y="5257800"/>
            <a:ext cx="3231397" cy="369332"/>
          </a:xfrm>
          <a:prstGeom prst="rect">
            <a:avLst/>
          </a:prstGeom>
        </p:spPr>
        <p:txBody>
          <a:bodyPr wrap="none">
            <a:spAutoFit/>
          </a:bodyPr>
          <a:lstStyle/>
          <a:p>
            <a:r>
              <a:rPr lang="en-US" i="1" dirty="0">
                <a:latin typeface="Times New Roman" panose="02020603050405020304" pitchFamily="18" charset="0"/>
                <a:ea typeface="Calibri" panose="020F0502020204030204" pitchFamily="34" charset="0"/>
              </a:rPr>
              <a:t>Sử dụng thực tế ảo trong </a:t>
            </a:r>
            <a:r>
              <a:rPr lang="en-US" i="1" dirty="0" smtClean="0">
                <a:latin typeface="Times New Roman" panose="02020603050405020304" pitchFamily="18" charset="0"/>
                <a:ea typeface="Calibri" panose="020F0502020204030204" pitchFamily="34" charset="0"/>
              </a:rPr>
              <a:t>đào tạo</a:t>
            </a:r>
            <a:endParaRPr lang="en-US" dirty="0"/>
          </a:p>
        </p:txBody>
      </p:sp>
    </p:spTree>
    <p:extLst>
      <p:ext uri="{BB962C8B-B14F-4D97-AF65-F5344CB8AC3E}">
        <p14:creationId xmlns:p14="http://schemas.microsoft.com/office/powerpoint/2010/main" val="2247638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2743200"/>
            <a:ext cx="10134600" cy="861774"/>
          </a:xfrm>
          <a:prstGeom prst="rect">
            <a:avLst/>
          </a:prstGeom>
          <a:noFill/>
        </p:spPr>
        <p:txBody>
          <a:bodyPr wrap="square" rtlCol="0">
            <a:spAutoFit/>
          </a:bodyPr>
          <a:lstStyle/>
          <a:p>
            <a:pPr algn="ctr"/>
            <a:r>
              <a:rPr lang="en-US" sz="5000" i="1" dirty="0" smtClean="0">
                <a:latin typeface="Tahoma" panose="020B0604030504040204" pitchFamily="34" charset="0"/>
                <a:ea typeface="Tahoma" panose="020B0604030504040204" pitchFamily="34" charset="0"/>
                <a:cs typeface="Tahoma" panose="020B0604030504040204" pitchFamily="34" charset="0"/>
              </a:rPr>
              <a:t>Thank you for your attention</a:t>
            </a:r>
            <a:endParaRPr lang="en-US" sz="5000" i="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88159339"/>
      </p:ext>
    </p:extLst>
  </p:cSld>
  <p:clrMapOvr>
    <a:masterClrMapping/>
  </p:clrMapOvr>
</p:sld>
</file>

<file path=ppt/theme/theme1.xml><?xml version="1.0" encoding="utf-8"?>
<a:theme xmlns:a="http://schemas.openxmlformats.org/drawingml/2006/main" name="B0014">
  <a:themeElements>
    <a:clrScheme name="Custom 142">
      <a:dk1>
        <a:srgbClr val="0C0600"/>
      </a:dk1>
      <a:lt1>
        <a:srgbClr val="FFFFFF"/>
      </a:lt1>
      <a:dk2>
        <a:srgbClr val="03B0B9"/>
      </a:dk2>
      <a:lt2>
        <a:srgbClr val="7BDEFD"/>
      </a:lt2>
      <a:accent1>
        <a:srgbClr val="9CBCC4"/>
      </a:accent1>
      <a:accent2>
        <a:srgbClr val="DCE9EC"/>
      </a:accent2>
      <a:accent3>
        <a:srgbClr val="9AA5A8"/>
      </a:accent3>
      <a:accent4>
        <a:srgbClr val="005658"/>
      </a:accent4>
      <a:accent5>
        <a:srgbClr val="14CECE"/>
      </a:accent5>
      <a:accent6>
        <a:srgbClr val="ECF6F8"/>
      </a:accent6>
      <a:hlink>
        <a:srgbClr val="FF0000"/>
      </a:hlink>
      <a:folHlink>
        <a:srgbClr val="0051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B0015</Template>
  <TotalTime>1161</TotalTime>
  <Words>832</Words>
  <Application>Microsoft Office PowerPoint</Application>
  <PresentationFormat>Widescreen</PresentationFormat>
  <Paragraphs>34</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Tahoma</vt:lpstr>
      <vt:lpstr>Times New Roman</vt:lpstr>
      <vt:lpstr>B0014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Cui Mia</dc:creator>
  <cp:lastModifiedBy>pc</cp:lastModifiedBy>
  <cp:revision>87</cp:revision>
  <dcterms:created xsi:type="dcterms:W3CDTF">2015-06-23T01:43:54Z</dcterms:created>
  <dcterms:modified xsi:type="dcterms:W3CDTF">2018-07-29T00:57:10Z</dcterms:modified>
</cp:coreProperties>
</file>